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4" roundtripDataSignature="AMtx7mjpuDaScC6KsGNsVj6sNdnjFveD0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vi-VN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3018259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053306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197419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699196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996476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168608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311326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001799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003685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0"/>
          <p:cNvSpPr txBox="1"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0"/>
          <p:cNvSpPr txBox="1"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10"/>
          <p:cNvSpPr txBox="1">
            <a:spLocks noGrp="1"/>
          </p:cNvSpPr>
          <p:nvPr>
            <p:ph type="dt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0"/>
          <p:cNvSpPr txBox="1">
            <a:spLocks noGrp="1"/>
          </p:cNvSpPr>
          <p:nvPr>
            <p:ph type="ft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0"/>
          <p:cNvSpPr txBox="1">
            <a:spLocks noGrp="1"/>
          </p:cNvSpPr>
          <p:nvPr>
            <p:ph type="sldNum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vi-V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9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9"/>
          <p:cNvSpPr txBox="1">
            <a:spLocks noGrp="1"/>
          </p:cNvSpPr>
          <p:nvPr>
            <p:ph type="body" idx="1"/>
          </p:nvPr>
        </p:nvSpPr>
        <p:spPr>
          <a:xfrm rot="5400000">
            <a:off x="3833019" y="-1623215"/>
            <a:ext cx="4525963" cy="109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9"/>
          <p:cNvSpPr txBox="1">
            <a:spLocks noGrp="1"/>
          </p:cNvSpPr>
          <p:nvPr>
            <p:ph type="dt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9"/>
          <p:cNvSpPr txBox="1">
            <a:spLocks noGrp="1"/>
          </p:cNvSpPr>
          <p:nvPr>
            <p:ph type="ft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9"/>
          <p:cNvSpPr txBox="1">
            <a:spLocks noGrp="1"/>
          </p:cNvSpPr>
          <p:nvPr>
            <p:ph type="sldNum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vi-V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0"/>
          <p:cNvSpPr txBox="1">
            <a:spLocks noGrp="1"/>
          </p:cNvSpPr>
          <p:nvPr>
            <p:ph type="title"/>
          </p:nvPr>
        </p:nvSpPr>
        <p:spPr>
          <a:xfrm rot="5400000">
            <a:off x="10688638" y="1371604"/>
            <a:ext cx="5851525" cy="36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0"/>
          <p:cNvSpPr txBox="1">
            <a:spLocks noGrp="1"/>
          </p:cNvSpPr>
          <p:nvPr>
            <p:ph type="body" idx="1"/>
          </p:nvPr>
        </p:nvSpPr>
        <p:spPr>
          <a:xfrm rot="5400000">
            <a:off x="3271838" y="-2184396"/>
            <a:ext cx="5851525" cy="107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20"/>
          <p:cNvSpPr txBox="1">
            <a:spLocks noGrp="1"/>
          </p:cNvSpPr>
          <p:nvPr>
            <p:ph type="dt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0"/>
          <p:cNvSpPr txBox="1">
            <a:spLocks noGrp="1"/>
          </p:cNvSpPr>
          <p:nvPr>
            <p:ph type="ft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0"/>
          <p:cNvSpPr txBox="1">
            <a:spLocks noGrp="1"/>
          </p:cNvSpPr>
          <p:nvPr>
            <p:ph type="sldNum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vi-V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1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1"/>
          <p:cNvSpPr txBox="1"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11"/>
          <p:cNvSpPr txBox="1">
            <a:spLocks noGrp="1"/>
          </p:cNvSpPr>
          <p:nvPr>
            <p:ph type="dt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1"/>
          <p:cNvSpPr txBox="1">
            <a:spLocks noGrp="1"/>
          </p:cNvSpPr>
          <p:nvPr>
            <p:ph type="ft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1"/>
          <p:cNvSpPr txBox="1">
            <a:spLocks noGrp="1"/>
          </p:cNvSpPr>
          <p:nvPr>
            <p:ph type="sldNum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vi-V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2"/>
          <p:cNvSpPr txBox="1"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2"/>
          <p:cNvSpPr txBox="1"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12"/>
          <p:cNvSpPr txBox="1">
            <a:spLocks noGrp="1"/>
          </p:cNvSpPr>
          <p:nvPr>
            <p:ph type="dt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2"/>
          <p:cNvSpPr txBox="1">
            <a:spLocks noGrp="1"/>
          </p:cNvSpPr>
          <p:nvPr>
            <p:ph type="ft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2"/>
          <p:cNvSpPr txBox="1">
            <a:spLocks noGrp="1"/>
          </p:cNvSpPr>
          <p:nvPr>
            <p:ph type="sldNum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vi-V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3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3"/>
          <p:cNvSpPr txBox="1">
            <a:spLocks noGrp="1"/>
          </p:cNvSpPr>
          <p:nvPr>
            <p:ph type="body" idx="1"/>
          </p:nvPr>
        </p:nvSpPr>
        <p:spPr>
          <a:xfrm>
            <a:off x="812800" y="1600203"/>
            <a:ext cx="7213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6" name="Google Shape;36;p13"/>
          <p:cNvSpPr txBox="1">
            <a:spLocks noGrp="1"/>
          </p:cNvSpPr>
          <p:nvPr>
            <p:ph type="body" idx="2"/>
          </p:nvPr>
        </p:nvSpPr>
        <p:spPr>
          <a:xfrm>
            <a:off x="8229600" y="1600203"/>
            <a:ext cx="7213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" name="Google Shape;37;p13"/>
          <p:cNvSpPr txBox="1">
            <a:spLocks noGrp="1"/>
          </p:cNvSpPr>
          <p:nvPr>
            <p:ph type="dt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3"/>
          <p:cNvSpPr txBox="1">
            <a:spLocks noGrp="1"/>
          </p:cNvSpPr>
          <p:nvPr>
            <p:ph type="ft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3"/>
          <p:cNvSpPr txBox="1">
            <a:spLocks noGrp="1"/>
          </p:cNvSpPr>
          <p:nvPr>
            <p:ph type="sldNum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vi-V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4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4"/>
          <p:cNvSpPr txBox="1"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14"/>
          <p:cNvSpPr txBox="1">
            <a:spLocks noGrp="1"/>
          </p:cNvSpPr>
          <p:nvPr>
            <p:ph type="body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14"/>
          <p:cNvSpPr txBox="1">
            <a:spLocks noGrp="1"/>
          </p:cNvSpPr>
          <p:nvPr>
            <p:ph type="body" idx="3"/>
          </p:nvPr>
        </p:nvSpPr>
        <p:spPr>
          <a:xfrm>
            <a:off x="6193369" y="1535113"/>
            <a:ext cx="5389033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14"/>
          <p:cNvSpPr txBox="1">
            <a:spLocks noGrp="1"/>
          </p:cNvSpPr>
          <p:nvPr>
            <p:ph type="body" idx="4"/>
          </p:nvPr>
        </p:nvSpPr>
        <p:spPr>
          <a:xfrm>
            <a:off x="6193369" y="2174875"/>
            <a:ext cx="5389033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14"/>
          <p:cNvSpPr txBox="1">
            <a:spLocks noGrp="1"/>
          </p:cNvSpPr>
          <p:nvPr>
            <p:ph type="dt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4"/>
          <p:cNvSpPr txBox="1">
            <a:spLocks noGrp="1"/>
          </p:cNvSpPr>
          <p:nvPr>
            <p:ph type="ft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4"/>
          <p:cNvSpPr txBox="1">
            <a:spLocks noGrp="1"/>
          </p:cNvSpPr>
          <p:nvPr>
            <p:ph type="sldNum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vi-V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5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5"/>
          <p:cNvSpPr txBox="1">
            <a:spLocks noGrp="1"/>
          </p:cNvSpPr>
          <p:nvPr>
            <p:ph type="dt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5"/>
          <p:cNvSpPr txBox="1">
            <a:spLocks noGrp="1"/>
          </p:cNvSpPr>
          <p:nvPr>
            <p:ph type="ft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5"/>
          <p:cNvSpPr txBox="1">
            <a:spLocks noGrp="1"/>
          </p:cNvSpPr>
          <p:nvPr>
            <p:ph type="sldNum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vi-V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6"/>
          <p:cNvSpPr txBox="1">
            <a:spLocks noGrp="1"/>
          </p:cNvSpPr>
          <p:nvPr>
            <p:ph type="dt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6"/>
          <p:cNvSpPr txBox="1">
            <a:spLocks noGrp="1"/>
          </p:cNvSpPr>
          <p:nvPr>
            <p:ph type="ft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6"/>
          <p:cNvSpPr txBox="1">
            <a:spLocks noGrp="1"/>
          </p:cNvSpPr>
          <p:nvPr>
            <p:ph type="sldNum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vi-V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7"/>
          <p:cNvSpPr txBox="1"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7"/>
          <p:cNvSpPr txBox="1">
            <a:spLocks noGrp="1"/>
          </p:cNvSpPr>
          <p:nvPr>
            <p:ph type="body" idx="1"/>
          </p:nvPr>
        </p:nvSpPr>
        <p:spPr>
          <a:xfrm>
            <a:off x="4766733" y="273053"/>
            <a:ext cx="6815667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17"/>
          <p:cNvSpPr txBox="1">
            <a:spLocks noGrp="1"/>
          </p:cNvSpPr>
          <p:nvPr>
            <p:ph type="body" idx="2"/>
          </p:nvPr>
        </p:nvSpPr>
        <p:spPr>
          <a:xfrm>
            <a:off x="609602" y="1435103"/>
            <a:ext cx="4011084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2" name="Google Shape;62;p17"/>
          <p:cNvSpPr txBox="1">
            <a:spLocks noGrp="1"/>
          </p:cNvSpPr>
          <p:nvPr>
            <p:ph type="dt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7"/>
          <p:cNvSpPr txBox="1">
            <a:spLocks noGrp="1"/>
          </p:cNvSpPr>
          <p:nvPr>
            <p:ph type="ft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7"/>
          <p:cNvSpPr txBox="1">
            <a:spLocks noGrp="1"/>
          </p:cNvSpPr>
          <p:nvPr>
            <p:ph type="sldNum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vi-V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8"/>
          <p:cNvSpPr txBox="1"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8"/>
          <p:cNvSpPr>
            <a:spLocks noGrp="1"/>
          </p:cNvSpPr>
          <p:nvPr>
            <p:ph type="pic" idx="2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8"/>
          <p:cNvSpPr txBox="1">
            <a:spLocks noGrp="1"/>
          </p:cNvSpPr>
          <p:nvPr>
            <p:ph type="body" idx="1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9" name="Google Shape;69;p18"/>
          <p:cNvSpPr txBox="1">
            <a:spLocks noGrp="1"/>
          </p:cNvSpPr>
          <p:nvPr>
            <p:ph type="dt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8"/>
          <p:cNvSpPr txBox="1">
            <a:spLocks noGrp="1"/>
          </p:cNvSpPr>
          <p:nvPr>
            <p:ph type="ft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8"/>
          <p:cNvSpPr txBox="1">
            <a:spLocks noGrp="1"/>
          </p:cNvSpPr>
          <p:nvPr>
            <p:ph type="sldNum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vi-V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9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9"/>
          <p:cNvSpPr txBox="1"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9"/>
          <p:cNvSpPr txBox="1">
            <a:spLocks noGrp="1"/>
          </p:cNvSpPr>
          <p:nvPr>
            <p:ph type="dt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9"/>
          <p:cNvSpPr txBox="1">
            <a:spLocks noGrp="1"/>
          </p:cNvSpPr>
          <p:nvPr>
            <p:ph type="ft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9"/>
          <p:cNvSpPr txBox="1">
            <a:spLocks noGrp="1"/>
          </p:cNvSpPr>
          <p:nvPr>
            <p:ph type="sldNum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vi-V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"/>
          <p:cNvSpPr txBox="1"/>
          <p:nvPr/>
        </p:nvSpPr>
        <p:spPr>
          <a:xfrm>
            <a:off x="0" y="5742656"/>
            <a:ext cx="12192000" cy="1200329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3600" b="0" i="0" u="none" strike="noStrike" cap="non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CHỦ ĐỀ 3</a:t>
            </a:r>
            <a:endParaRPr sz="3600" b="0" i="0" u="none" strike="noStrike" cap="none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3600" b="0" i="0" u="none" strike="noStrike" cap="non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BIẾT ƠN THẦY CÔ – YÊU QUÝ BẠN BÈ</a:t>
            </a:r>
            <a:endParaRPr sz="3600" b="0" i="0" u="none" strike="noStrike" cap="none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"/>
          <p:cNvSpPr txBox="1"/>
          <p:nvPr/>
        </p:nvSpPr>
        <p:spPr>
          <a:xfrm>
            <a:off x="0" y="720436"/>
            <a:ext cx="12192000" cy="1077218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32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CHỦ ĐỀ 3</a:t>
            </a:r>
            <a:endParaRPr sz="3200" b="1" i="0" u="none" strike="noStrike" cap="non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3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BIẾT ƠN THẦY CÔ – YÊU QUÝ BẠN BÈ (TUẦN 12)</a:t>
            </a: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p2"/>
          <p:cNvSpPr txBox="1"/>
          <p:nvPr/>
        </p:nvSpPr>
        <p:spPr>
          <a:xfrm>
            <a:off x="3837707" y="12550"/>
            <a:ext cx="4655127" cy="70788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4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SINH HOẠT LỚP</a:t>
            </a:r>
            <a:endParaRPr sz="40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5" name="Google Shape;95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1797654"/>
            <a:ext cx="12192000" cy="51783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3"/>
          <p:cNvSpPr/>
          <p:nvPr/>
        </p:nvSpPr>
        <p:spPr>
          <a:xfrm>
            <a:off x="1385454" y="1981201"/>
            <a:ext cx="9434945" cy="1918854"/>
          </a:xfrm>
          <a:prstGeom prst="flowChartAlternateProcess">
            <a:avLst/>
          </a:prstGeom>
          <a:solidFill>
            <a:srgbClr val="FFFF00"/>
          </a:solidFill>
          <a:ln w="25400" cap="flat" cmpd="sng">
            <a:solidFill>
              <a:srgbClr val="FF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32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Hoạt động 1: Tổng kết hoạt động tuần 12 và phương hướng hoạt động tuần 13</a:t>
            </a:r>
            <a:endParaRPr sz="3200" b="1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Google Shape;105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3588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4"/>
          <p:cNvSpPr/>
          <p:nvPr/>
        </p:nvSpPr>
        <p:spPr>
          <a:xfrm>
            <a:off x="1588" y="96983"/>
            <a:ext cx="12192000" cy="775853"/>
          </a:xfrm>
          <a:prstGeom prst="flowChartAlternateProcess">
            <a:avLst/>
          </a:prstGeom>
          <a:solidFill>
            <a:srgbClr val="FFFF00"/>
          </a:solidFill>
          <a:ln w="25400" cap="flat" cmpd="sng">
            <a:solidFill>
              <a:srgbClr val="FF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8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Hoạt động 1: Tổng kết hoạt động tuần 12 và phương hướng hoạt động tuần 13</a:t>
            </a:r>
            <a:endParaRPr sz="2800" b="1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Google Shape;107;p4"/>
          <p:cNvSpPr/>
          <p:nvPr/>
        </p:nvSpPr>
        <p:spPr>
          <a:xfrm>
            <a:off x="2438400" y="1433945"/>
            <a:ext cx="6221555" cy="3442855"/>
          </a:xfrm>
          <a:prstGeom prst="round2DiagRect">
            <a:avLst>
              <a:gd name="adj1" fmla="val 16667"/>
              <a:gd name="adj2" fmla="val 0"/>
            </a:avLst>
          </a:prstGeom>
          <a:solidFill>
            <a:schemeClr val="lt1"/>
          </a:solidFill>
          <a:ln w="57150" cap="flat" cmpd="sng">
            <a:solidFill>
              <a:srgbClr val="538CD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a. Sơ kết tuần 12</a:t>
            </a:r>
            <a:endParaRPr sz="24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Từng tổ báo cáo </a:t>
            </a:r>
            <a:endParaRPr/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Lớp trưởng tập hợp ý kiến tình hình hoạt động của tổ, lớp trong tuần 12.</a:t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Google Shape;112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3588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5"/>
          <p:cNvSpPr/>
          <p:nvPr/>
        </p:nvSpPr>
        <p:spPr>
          <a:xfrm>
            <a:off x="1588" y="96983"/>
            <a:ext cx="12192000" cy="775853"/>
          </a:xfrm>
          <a:prstGeom prst="flowChartAlternateProcess">
            <a:avLst/>
          </a:prstGeom>
          <a:solidFill>
            <a:srgbClr val="FFFF00"/>
          </a:solidFill>
          <a:ln w="25400" cap="flat" cmpd="sng">
            <a:solidFill>
              <a:srgbClr val="FF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8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Hoạt động 1: Tổng kết hoạt động tuần 12 và phương hướng hoạt động tuần 13</a:t>
            </a:r>
            <a:endParaRPr sz="2800" b="1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p5"/>
          <p:cNvSpPr/>
          <p:nvPr/>
        </p:nvSpPr>
        <p:spPr>
          <a:xfrm>
            <a:off x="2175164" y="973397"/>
            <a:ext cx="8437417" cy="4350771"/>
          </a:xfrm>
          <a:prstGeom prst="round2DiagRect">
            <a:avLst>
              <a:gd name="adj1" fmla="val 16667"/>
              <a:gd name="adj2" fmla="val 0"/>
            </a:avLst>
          </a:prstGeom>
          <a:solidFill>
            <a:schemeClr val="lt1"/>
          </a:solidFill>
          <a:ln w="57150" cap="flat" cmpd="sng">
            <a:solidFill>
              <a:srgbClr val="67C98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b. Phương án tuần 13</a:t>
            </a:r>
            <a:endParaRPr sz="24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Tiếp tục ổn định, duy trì nền nếp quy định.</a:t>
            </a:r>
            <a:endParaRPr/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Tiếp tục thực hiện tốt các nội quy của nhà trường đề ra.</a:t>
            </a:r>
            <a:endParaRPr/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Tích cực học tập để nâng cao chất lượng. </a:t>
            </a:r>
            <a:endParaRPr/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Tiếp tục duy trì các hoạt động: thể dục, vệ sinh trường, lớp xanh, sạch, đẹp và cả ý thức nói lời hay, làm việc tốt ....</a:t>
            </a:r>
            <a:endParaRPr/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Thực hiện các hoạt động khác theo phân công</a:t>
            </a:r>
            <a:endParaRPr sz="24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6"/>
          <p:cNvSpPr/>
          <p:nvPr/>
        </p:nvSpPr>
        <p:spPr>
          <a:xfrm>
            <a:off x="2147454" y="2201243"/>
            <a:ext cx="7869382" cy="2439215"/>
          </a:xfrm>
          <a:prstGeom prst="flowChartAlternateProcess">
            <a:avLst/>
          </a:prstGeom>
          <a:solidFill>
            <a:srgbClr val="FFFF00"/>
          </a:solidFill>
          <a:ln w="25400" cap="flat" cmpd="sng">
            <a:solidFill>
              <a:srgbClr val="FF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3200" b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Hoạt động 2: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3200" b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Tham gia múa hát tập thể theo chủ đề “Thầy cô và bạn bè”</a:t>
            </a:r>
            <a:endParaRPr sz="3200" b="1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7"/>
          <p:cNvSpPr/>
          <p:nvPr/>
        </p:nvSpPr>
        <p:spPr>
          <a:xfrm>
            <a:off x="0" y="0"/>
            <a:ext cx="12192000" cy="1023609"/>
          </a:xfrm>
          <a:prstGeom prst="flowChartAlternateProcess">
            <a:avLst/>
          </a:prstGeom>
          <a:solidFill>
            <a:srgbClr val="FFFF00"/>
          </a:solidFill>
          <a:ln w="25400" cap="flat" cmpd="sng">
            <a:solidFill>
              <a:srgbClr val="FF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800" b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Hoạt động 2: Tham gia múa hát tập thể theo chủ đề “Thầy cô và bạn bè”</a:t>
            </a:r>
            <a:endParaRPr sz="2800" b="1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5" name="Google Shape;125;p7"/>
          <p:cNvSpPr/>
          <p:nvPr/>
        </p:nvSpPr>
        <p:spPr>
          <a:xfrm>
            <a:off x="511819" y="1448386"/>
            <a:ext cx="4458387" cy="26776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514350" marR="0" lvl="0" indent="-5143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AutoNum type="arabicPeriod"/>
            </a:pPr>
            <a:r>
              <a:rPr lang="vi-VN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Tổ chức chơi trò chơi “Chuyền hoa”.</a:t>
            </a:r>
            <a:endParaRPr/>
          </a:p>
          <a:p>
            <a:pPr marL="514350" marR="0" lvl="0" indent="-3365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endParaRPr sz="2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514350" marR="0" lvl="0" indent="-5143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AutoNum type="arabicPeriod"/>
            </a:pPr>
            <a:r>
              <a:rPr lang="vi-VN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Tổ chức múa hát tập thể các bài hát về thầy cô và bạn bè</a:t>
            </a:r>
            <a:endParaRPr/>
          </a:p>
        </p:txBody>
      </p:sp>
      <p:pic>
        <p:nvPicPr>
          <p:cNvPr id="126" name="Google Shape;126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49671" y="1418890"/>
            <a:ext cx="6043125" cy="3600000"/>
          </a:xfrm>
          <a:prstGeom prst="rect">
            <a:avLst/>
          </a:prstGeom>
          <a:solidFill>
            <a:srgbClr val="ECECEC"/>
          </a:solidFill>
          <a:ln w="8890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8"/>
          <p:cNvSpPr/>
          <p:nvPr/>
        </p:nvSpPr>
        <p:spPr>
          <a:xfrm>
            <a:off x="235975" y="2717953"/>
            <a:ext cx="11636478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54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TỔNG KẾT/CAM KẾT HÀNH ĐỘNG</a:t>
            </a:r>
            <a:endParaRPr sz="54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226</Words>
  <Application>Microsoft Office PowerPoint</Application>
  <PresentationFormat>Widescreen</PresentationFormat>
  <Paragraphs>24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Microsoft account</cp:lastModifiedBy>
  <cp:revision>1</cp:revision>
  <dcterms:created xsi:type="dcterms:W3CDTF">2022-03-07T03:29:52Z</dcterms:created>
  <dcterms:modified xsi:type="dcterms:W3CDTF">2023-11-19T09:28:56Z</dcterms:modified>
</cp:coreProperties>
</file>